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0"/>
  </p:notesMasterIdLst>
  <p:sldIdLst>
    <p:sldId id="257" r:id="rId2"/>
    <p:sldId id="262" r:id="rId3"/>
    <p:sldId id="271" r:id="rId4"/>
    <p:sldId id="272" r:id="rId5"/>
    <p:sldId id="273" r:id="rId6"/>
    <p:sldId id="274" r:id="rId7"/>
    <p:sldId id="275" r:id="rId8"/>
    <p:sldId id="276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8" roundtripDataSignature="AMtx7mjhkn8Xp4CMQ+4gJfX4eKNiCzBO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C0B20FA-9D5F-4369-A9EC-188287536164}">
  <a:tblStyle styleId="{7C0B20FA-9D5F-4369-A9EC-188287536164}" styleName="Table_0">
    <a:wholeTbl>
      <a:tcTxStyle>
        <a:font>
          <a:latin typeface="Arial"/>
          <a:ea typeface="Arial"/>
          <a:cs typeface="Arial"/>
        </a:font>
        <a:schemeClr val="tx1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74"/>
  </p:normalViewPr>
  <p:slideViewPr>
    <p:cSldViewPr snapToGrid="0" snapToObjects="1">
      <p:cViewPr varScale="1">
        <p:scale>
          <a:sx n="108" d="100"/>
          <a:sy n="108" d="100"/>
        </p:scale>
        <p:origin x="46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8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88" name="Google Shape;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92201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88" name="Google Shape;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74690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88" name="Google Shape;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01818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88" name="Google Shape;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96935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88" name="Google Shape;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18079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88" name="Google Shape;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24819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88" name="Google Shape;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24826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8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1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1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2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2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pFsDHYgDnC6WwpY-xvDGjYoHdbolwEnj/view?usp=shari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gif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tiff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tiff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tiff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"/>
          <p:cNvSpPr/>
          <p:nvPr/>
        </p:nvSpPr>
        <p:spPr>
          <a:xfrm>
            <a:off x="2027588" y="2823358"/>
            <a:ext cx="8136824" cy="1211283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lt1"/>
              </a:buClr>
              <a:buSzPts val="450"/>
            </a:pPr>
            <a:r>
              <a:rPr lang="es-ES" sz="1800" dirty="0">
                <a:solidFill>
                  <a:schemeClr val="lt1"/>
                </a:solidFill>
              </a:rPr>
              <a:t>CF01_6_video (experta)_encuesta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7B4CE3-DCD2-8146-BC82-45185DD5FE1F}"/>
              </a:ext>
            </a:extLst>
          </p:cNvPr>
          <p:cNvSpPr txBox="1"/>
          <p:nvPr/>
        </p:nvSpPr>
        <p:spPr>
          <a:xfrm>
            <a:off x="1840523" y="4314092"/>
            <a:ext cx="1004954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El video de la experta se encuentra en la carpeta Anexos con el nombre de: CF01_video_introductorio</a:t>
            </a:r>
          </a:p>
          <a:p>
            <a:endParaRPr lang="es-ES_tradnl" dirty="0"/>
          </a:p>
          <a:p>
            <a:r>
              <a:rPr lang="es-ES_tradnl" dirty="0"/>
              <a:t>Ruta: </a:t>
            </a:r>
            <a:r>
              <a:rPr lang="es-ES_tradnl" dirty="0">
                <a:hlinkClick r:id="rId3"/>
              </a:rPr>
              <a:t>https://drive.google.com/file/d/1pFsDHYgDnC6WwpY-xvDGjYoHdbolwEnj/view?usp=sharing</a:t>
            </a:r>
            <a:endParaRPr lang="es-ES_tradnl" dirty="0"/>
          </a:p>
          <a:p>
            <a:endParaRPr lang="es-ES_tradnl" dirty="0"/>
          </a:p>
          <a:p>
            <a:r>
              <a:rPr lang="es-ES_tradnl" dirty="0"/>
              <a:t>La experta realizó un video en el que hizo una presentación propia. Por tanto no está dividido su video de lo que expone. </a:t>
            </a:r>
          </a:p>
          <a:p>
            <a:r>
              <a:rPr lang="es-ES_tradnl" dirty="0"/>
              <a:t>Sin embargo, se sugiere desde instruccional de ser posible, recortar su cuadro y agregarle el contenido de este documento. 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"/>
          <p:cNvSpPr/>
          <p:nvPr/>
        </p:nvSpPr>
        <p:spPr>
          <a:xfrm>
            <a:off x="6858000" y="0"/>
            <a:ext cx="533399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3"/>
          <p:cNvSpPr txBox="1"/>
          <p:nvPr/>
        </p:nvSpPr>
        <p:spPr>
          <a:xfrm>
            <a:off x="6992679" y="994759"/>
            <a:ext cx="4395199" cy="301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rPr lang="es-E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video inicia con la experta en pantalla y el título del componente junto con un vector complementario. Los elementos salen aleatoriamente y el vector está en constante movimiento. 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6877050" y="0"/>
            <a:ext cx="53149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Indicaciones para la producción</a:t>
            </a:r>
            <a:endParaRPr/>
          </a:p>
        </p:txBody>
      </p:sp>
      <p:sp>
        <p:nvSpPr>
          <p:cNvPr id="93" name="Google Shape;93;p3"/>
          <p:cNvSpPr/>
          <p:nvPr/>
        </p:nvSpPr>
        <p:spPr>
          <a:xfrm>
            <a:off x="0" y="4203521"/>
            <a:ext cx="6858000" cy="2654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"/>
          <p:cNvSpPr/>
          <p:nvPr/>
        </p:nvSpPr>
        <p:spPr>
          <a:xfrm>
            <a:off x="-19050" y="83127"/>
            <a:ext cx="6877050" cy="373345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"/>
          <p:cNvSpPr/>
          <p:nvPr/>
        </p:nvSpPr>
        <p:spPr>
          <a:xfrm>
            <a:off x="6857999" y="5174429"/>
            <a:ext cx="5333999" cy="167754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endParaRPr lang="es-ES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endParaRPr lang="es-ES"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endParaRPr lang="es-ES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chemeClr val="dk1"/>
              </a:buClr>
              <a:buSzPts val="300"/>
            </a:pPr>
            <a:r>
              <a:rPr lang="es-E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Referencias de las imágenes (enlace): </a:t>
            </a:r>
            <a:r>
              <a:rPr lang="es-ES" sz="1200" dirty="0">
                <a:solidFill>
                  <a:schemeClr val="dk1"/>
                </a:solidFill>
              </a:rPr>
              <a:t>https://</a:t>
            </a:r>
            <a:r>
              <a:rPr lang="es-ES" sz="1200" dirty="0" err="1">
                <a:solidFill>
                  <a:schemeClr val="dk1"/>
                </a:solidFill>
              </a:rPr>
              <a:t>www.freepik.es</a:t>
            </a:r>
            <a:r>
              <a:rPr lang="es-ES" sz="1200" dirty="0">
                <a:solidFill>
                  <a:schemeClr val="dk1"/>
                </a:solidFill>
              </a:rPr>
              <a:t>/vector-gratis/ilustracion-vector-concepto-abstracto-inteligencia-competitiva-inteligencia-empresarial-analisis-informacion-estrategia-investigacion-mercado-software-analisis-metafora-abstracta-entorno-competitivo_12083702.htm#query=investigaci%C3%B3n%20de%20mercados&amp;position=0&amp;from_view=</a:t>
            </a:r>
            <a:r>
              <a:rPr lang="es-ES" sz="1200" dirty="0" err="1">
                <a:solidFill>
                  <a:schemeClr val="dk1"/>
                </a:solidFill>
              </a:rPr>
              <a:t>search</a:t>
            </a:r>
            <a:endParaRPr lang="es-ES" sz="1200" dirty="0">
              <a:solidFill>
                <a:schemeClr val="dk1"/>
              </a:solidFill>
            </a:endParaRPr>
          </a:p>
          <a:p>
            <a:pPr lvl="0">
              <a:buClr>
                <a:schemeClr val="dk1"/>
              </a:buClr>
              <a:buSzPts val="300"/>
            </a:pPr>
            <a:endParaRPr lang="es-ES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3"/>
          <p:cNvSpPr/>
          <p:nvPr/>
        </p:nvSpPr>
        <p:spPr>
          <a:xfrm>
            <a:off x="0" y="3818394"/>
            <a:ext cx="6858000" cy="385128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s-E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Audio/ Narración </a:t>
            </a:r>
            <a:endParaRPr dirty="0"/>
          </a:p>
        </p:txBody>
      </p:sp>
      <p:grpSp>
        <p:nvGrpSpPr>
          <p:cNvPr id="98" name="Google Shape;98;p3"/>
          <p:cNvGrpSpPr/>
          <p:nvPr/>
        </p:nvGrpSpPr>
        <p:grpSpPr>
          <a:xfrm>
            <a:off x="-42401" y="-64613"/>
            <a:ext cx="6909926" cy="3859056"/>
            <a:chOff x="-42401" y="-24097"/>
            <a:chExt cx="6909926" cy="3859056"/>
          </a:xfrm>
        </p:grpSpPr>
        <p:pic>
          <p:nvPicPr>
            <p:cNvPr id="99" name="Google Shape;99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42401" y="-24097"/>
              <a:ext cx="6909926" cy="38590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Google Shape;100;p3"/>
            <p:cNvSpPr/>
            <p:nvPr/>
          </p:nvSpPr>
          <p:spPr>
            <a:xfrm>
              <a:off x="92278" y="37223"/>
              <a:ext cx="6677636" cy="3315531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42719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" name="Google Shape;94;p3">
            <a:extLst>
              <a:ext uri="{FF2B5EF4-FFF2-40B4-BE49-F238E27FC236}">
                <a16:creationId xmlns:a16="http://schemas.microsoft.com/office/drawing/2014/main" id="{33CEE0C6-A185-FE4A-BC5A-8C314B3BF5DD}"/>
              </a:ext>
            </a:extLst>
          </p:cNvPr>
          <p:cNvSpPr txBox="1"/>
          <p:nvPr/>
        </p:nvSpPr>
        <p:spPr>
          <a:xfrm>
            <a:off x="92278" y="4397160"/>
            <a:ext cx="6457950" cy="1107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endParaRPr lang="es-ES" dirty="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rPr lang="es-ES" sz="14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Tiempo: 00:00 – 00:24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0B90D1-5DD6-A349-8D77-0ADE2878D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395" y="1824753"/>
            <a:ext cx="1998282" cy="14874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9206F5-F185-3E4E-9B5D-4002C5691227}"/>
              </a:ext>
            </a:extLst>
          </p:cNvPr>
          <p:cNvSpPr/>
          <p:nvPr/>
        </p:nvSpPr>
        <p:spPr>
          <a:xfrm>
            <a:off x="2172248" y="800118"/>
            <a:ext cx="38771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tx1"/>
                </a:solidFill>
              </a:rPr>
              <a:t>Estructuración y realización de encuestas</a:t>
            </a:r>
            <a:endParaRPr lang="es-ES_tradnl" sz="2400" b="1" dirty="0">
              <a:solidFill>
                <a:schemeClr val="tx1"/>
              </a:solidFill>
            </a:endParaRPr>
          </a:p>
        </p:txBody>
      </p:sp>
      <p:pic>
        <p:nvPicPr>
          <p:cNvPr id="19" name="Imagen 3">
            <a:extLst>
              <a:ext uri="{FF2B5EF4-FFF2-40B4-BE49-F238E27FC236}">
                <a16:creationId xmlns:a16="http://schemas.microsoft.com/office/drawing/2014/main" id="{46A14D2D-914F-A34F-B57A-4A86F61CE55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52058" y="654484"/>
            <a:ext cx="1608862" cy="160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53584"/>
      </p:ext>
    </p:extLst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"/>
          <p:cNvSpPr/>
          <p:nvPr/>
        </p:nvSpPr>
        <p:spPr>
          <a:xfrm>
            <a:off x="6858000" y="0"/>
            <a:ext cx="533399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3"/>
          <p:cNvSpPr txBox="1"/>
          <p:nvPr/>
        </p:nvSpPr>
        <p:spPr>
          <a:xfrm>
            <a:off x="6992679" y="994759"/>
            <a:ext cx="4395199" cy="301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dk1"/>
              </a:buClr>
              <a:buSzPts val="350"/>
            </a:pPr>
            <a:r>
              <a:rPr lang="es-E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Luego, sale un sub</a:t>
            </a:r>
            <a:r>
              <a:rPr lang="es-ES" dirty="0">
                <a:solidFill>
                  <a:schemeClr val="dk1"/>
                </a:solidFill>
              </a:rPr>
              <a:t>título junto con un vector complementario, haciendo referencia al mercadeo. El vector está en constante movimiento. 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6877050" y="0"/>
            <a:ext cx="53149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Indicaciones para la producción</a:t>
            </a:r>
            <a:endParaRPr/>
          </a:p>
        </p:txBody>
      </p:sp>
      <p:sp>
        <p:nvSpPr>
          <p:cNvPr id="93" name="Google Shape;93;p3"/>
          <p:cNvSpPr/>
          <p:nvPr/>
        </p:nvSpPr>
        <p:spPr>
          <a:xfrm>
            <a:off x="0" y="4203521"/>
            <a:ext cx="6858000" cy="2654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"/>
          <p:cNvSpPr/>
          <p:nvPr/>
        </p:nvSpPr>
        <p:spPr>
          <a:xfrm>
            <a:off x="-19050" y="83127"/>
            <a:ext cx="6877050" cy="373345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"/>
          <p:cNvSpPr/>
          <p:nvPr/>
        </p:nvSpPr>
        <p:spPr>
          <a:xfrm>
            <a:off x="6857999" y="5174429"/>
            <a:ext cx="5333999" cy="167754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endParaRPr lang="es-ES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endParaRPr lang="es-ES"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endParaRPr lang="es-ES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chemeClr val="dk1"/>
              </a:buClr>
              <a:buSzPts val="300"/>
            </a:pPr>
            <a:r>
              <a:rPr lang="es-E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Referencias de las imágenes (enlace): </a:t>
            </a:r>
            <a:r>
              <a:rPr lang="es-ES" sz="1200" dirty="0">
                <a:solidFill>
                  <a:schemeClr val="dk1"/>
                </a:solidFill>
              </a:rPr>
              <a:t>https://</a:t>
            </a:r>
            <a:r>
              <a:rPr lang="es-ES" sz="1200" dirty="0" err="1">
                <a:solidFill>
                  <a:schemeClr val="dk1"/>
                </a:solidFill>
              </a:rPr>
              <a:t>www.freepik.es</a:t>
            </a:r>
            <a:r>
              <a:rPr lang="es-ES" sz="1200" dirty="0">
                <a:solidFill>
                  <a:schemeClr val="dk1"/>
                </a:solidFill>
              </a:rPr>
              <a:t>/vector-gratis/composicion-diagrama-flujo-estrategia-marketing-isometrica-leyendas-texto-personas-elementos-diagrama-grafico-colorido-computadoras_13867284.htm#query=</a:t>
            </a:r>
            <a:r>
              <a:rPr lang="es-ES" sz="1200" dirty="0" err="1">
                <a:solidFill>
                  <a:schemeClr val="dk1"/>
                </a:solidFill>
              </a:rPr>
              <a:t>marketing&amp;position</a:t>
            </a:r>
            <a:r>
              <a:rPr lang="es-ES" sz="1200" dirty="0">
                <a:solidFill>
                  <a:schemeClr val="dk1"/>
                </a:solidFill>
              </a:rPr>
              <a:t>=14&amp;from_view=</a:t>
            </a:r>
            <a:r>
              <a:rPr lang="es-ES" sz="1200" dirty="0" err="1">
                <a:solidFill>
                  <a:schemeClr val="dk1"/>
                </a:solidFill>
              </a:rPr>
              <a:t>search</a:t>
            </a:r>
            <a:endParaRPr lang="es-ES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3"/>
          <p:cNvSpPr/>
          <p:nvPr/>
        </p:nvSpPr>
        <p:spPr>
          <a:xfrm>
            <a:off x="0" y="3818394"/>
            <a:ext cx="6858000" cy="385128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s-E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Audio/ Narración </a:t>
            </a:r>
            <a:endParaRPr dirty="0"/>
          </a:p>
        </p:txBody>
      </p:sp>
      <p:grpSp>
        <p:nvGrpSpPr>
          <p:cNvPr id="98" name="Google Shape;98;p3"/>
          <p:cNvGrpSpPr/>
          <p:nvPr/>
        </p:nvGrpSpPr>
        <p:grpSpPr>
          <a:xfrm>
            <a:off x="-42401" y="-64613"/>
            <a:ext cx="6909926" cy="3859056"/>
            <a:chOff x="-42401" y="-24097"/>
            <a:chExt cx="6909926" cy="3859056"/>
          </a:xfrm>
        </p:grpSpPr>
        <p:pic>
          <p:nvPicPr>
            <p:cNvPr id="99" name="Google Shape;99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42401" y="-24097"/>
              <a:ext cx="6909926" cy="38590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Google Shape;100;p3"/>
            <p:cNvSpPr/>
            <p:nvPr/>
          </p:nvSpPr>
          <p:spPr>
            <a:xfrm>
              <a:off x="92278" y="37223"/>
              <a:ext cx="6677636" cy="3315531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42719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" name="Google Shape;94;p3">
            <a:extLst>
              <a:ext uri="{FF2B5EF4-FFF2-40B4-BE49-F238E27FC236}">
                <a16:creationId xmlns:a16="http://schemas.microsoft.com/office/drawing/2014/main" id="{33CEE0C6-A185-FE4A-BC5A-8C314B3BF5DD}"/>
              </a:ext>
            </a:extLst>
          </p:cNvPr>
          <p:cNvSpPr txBox="1"/>
          <p:nvPr/>
        </p:nvSpPr>
        <p:spPr>
          <a:xfrm>
            <a:off x="92278" y="4397160"/>
            <a:ext cx="6457950" cy="1107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endParaRPr lang="es-ES" dirty="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rPr lang="es-ES" sz="14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Tiempo: 00:24 - 00:45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0B90D1-5DD6-A349-8D77-0ADE2878D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395" y="1824753"/>
            <a:ext cx="1998282" cy="14874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F267335-9937-C644-9322-AAEEB2CED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529" y="755358"/>
            <a:ext cx="3293148" cy="230454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321277B-BF08-014F-892B-98CDC1426C45}"/>
              </a:ext>
            </a:extLst>
          </p:cNvPr>
          <p:cNvSpPr txBox="1"/>
          <p:nvPr/>
        </p:nvSpPr>
        <p:spPr>
          <a:xfrm>
            <a:off x="700529" y="250680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800" b="1" dirty="0">
                <a:solidFill>
                  <a:schemeClr val="accent2"/>
                </a:solidFill>
              </a:rPr>
              <a:t>El mercadeo en las encuestas</a:t>
            </a:r>
          </a:p>
        </p:txBody>
      </p:sp>
    </p:spTree>
    <p:extLst>
      <p:ext uri="{BB962C8B-B14F-4D97-AF65-F5344CB8AC3E}">
        <p14:creationId xmlns:p14="http://schemas.microsoft.com/office/powerpoint/2010/main" val="2598821332"/>
      </p:ext>
    </p:extLst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"/>
          <p:cNvSpPr/>
          <p:nvPr/>
        </p:nvSpPr>
        <p:spPr>
          <a:xfrm>
            <a:off x="6858000" y="0"/>
            <a:ext cx="533399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3"/>
          <p:cNvSpPr txBox="1"/>
          <p:nvPr/>
        </p:nvSpPr>
        <p:spPr>
          <a:xfrm>
            <a:off x="6992679" y="994759"/>
            <a:ext cx="4395199" cy="301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rPr lang="es-E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Despu</a:t>
            </a:r>
            <a:r>
              <a:rPr lang="es-ES" dirty="0">
                <a:solidFill>
                  <a:schemeClr val="dk1"/>
                </a:solidFill>
              </a:rPr>
              <a:t>és aparece otro tema junto con su imagen </a:t>
            </a:r>
            <a:r>
              <a:rPr lang="es-ES" dirty="0" err="1">
                <a:solidFill>
                  <a:schemeClr val="dk1"/>
                </a:solidFill>
              </a:rPr>
              <a:t>representantiva</a:t>
            </a:r>
            <a:r>
              <a:rPr lang="es-ES" dirty="0">
                <a:solidFill>
                  <a:schemeClr val="dk1"/>
                </a:solidFill>
              </a:rPr>
              <a:t>. De esta imagen no se tiene enlace pero su sugiere algo similar con el movimiento del video original dado por la experta. 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6877050" y="0"/>
            <a:ext cx="53149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Indicaciones para la producción</a:t>
            </a:r>
            <a:endParaRPr/>
          </a:p>
        </p:txBody>
      </p:sp>
      <p:sp>
        <p:nvSpPr>
          <p:cNvPr id="93" name="Google Shape;93;p3"/>
          <p:cNvSpPr/>
          <p:nvPr/>
        </p:nvSpPr>
        <p:spPr>
          <a:xfrm>
            <a:off x="0" y="4203521"/>
            <a:ext cx="6858000" cy="2654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"/>
          <p:cNvSpPr/>
          <p:nvPr/>
        </p:nvSpPr>
        <p:spPr>
          <a:xfrm>
            <a:off x="-19050" y="83127"/>
            <a:ext cx="6877050" cy="373345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"/>
          <p:cNvSpPr/>
          <p:nvPr/>
        </p:nvSpPr>
        <p:spPr>
          <a:xfrm>
            <a:off x="6857999" y="5174429"/>
            <a:ext cx="5333999" cy="167754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endParaRPr lang="es-ES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endParaRPr lang="es-ES" sz="1200" dirty="0">
              <a:solidFill>
                <a:schemeClr val="dk1"/>
              </a:solidFill>
            </a:endParaRPr>
          </a:p>
          <a:p>
            <a:pPr lvl="0">
              <a:buClr>
                <a:schemeClr val="dk1"/>
              </a:buClr>
              <a:buSzPts val="300"/>
            </a:pPr>
            <a:endParaRPr lang="es-ES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3"/>
          <p:cNvSpPr/>
          <p:nvPr/>
        </p:nvSpPr>
        <p:spPr>
          <a:xfrm>
            <a:off x="0" y="3818394"/>
            <a:ext cx="6858000" cy="385128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s-E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Audio/ Narración </a:t>
            </a:r>
            <a:endParaRPr dirty="0"/>
          </a:p>
        </p:txBody>
      </p:sp>
      <p:grpSp>
        <p:nvGrpSpPr>
          <p:cNvPr id="98" name="Google Shape;98;p3"/>
          <p:cNvGrpSpPr/>
          <p:nvPr/>
        </p:nvGrpSpPr>
        <p:grpSpPr>
          <a:xfrm>
            <a:off x="-42401" y="-64613"/>
            <a:ext cx="6909926" cy="3859056"/>
            <a:chOff x="-42401" y="-24097"/>
            <a:chExt cx="6909926" cy="3859056"/>
          </a:xfrm>
        </p:grpSpPr>
        <p:pic>
          <p:nvPicPr>
            <p:cNvPr id="99" name="Google Shape;99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42401" y="-24097"/>
              <a:ext cx="6909926" cy="38590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Google Shape;100;p3"/>
            <p:cNvSpPr/>
            <p:nvPr/>
          </p:nvSpPr>
          <p:spPr>
            <a:xfrm>
              <a:off x="92278" y="37223"/>
              <a:ext cx="6677636" cy="3315531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42719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" name="Google Shape;94;p3">
            <a:extLst>
              <a:ext uri="{FF2B5EF4-FFF2-40B4-BE49-F238E27FC236}">
                <a16:creationId xmlns:a16="http://schemas.microsoft.com/office/drawing/2014/main" id="{33CEE0C6-A185-FE4A-BC5A-8C314B3BF5DD}"/>
              </a:ext>
            </a:extLst>
          </p:cNvPr>
          <p:cNvSpPr txBox="1"/>
          <p:nvPr/>
        </p:nvSpPr>
        <p:spPr>
          <a:xfrm>
            <a:off x="92278" y="4397160"/>
            <a:ext cx="6457950" cy="1107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endParaRPr lang="es-ES" dirty="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rPr lang="es-ES" sz="14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Tiempo: 00:45 – 00:58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0B90D1-5DD6-A349-8D77-0ADE2878D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395" y="1824753"/>
            <a:ext cx="1998282" cy="1487485"/>
          </a:xfrm>
          <a:prstGeom prst="rect">
            <a:avLst/>
          </a:prstGeom>
        </p:spPr>
      </p:pic>
      <p:pic>
        <p:nvPicPr>
          <p:cNvPr id="15" name="Picture 2" descr="3 tips para adaptarse a los nuevos recorridos de compra-Think with Google">
            <a:extLst>
              <a:ext uri="{FF2B5EF4-FFF2-40B4-BE49-F238E27FC236}">
                <a16:creationId xmlns:a16="http://schemas.microsoft.com/office/drawing/2014/main" id="{491D5980-115F-DB45-89CD-1EFCA43CBBD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9687" y="869342"/>
            <a:ext cx="3732822" cy="209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1100E3E-ADFA-BB47-A62B-576662F99978}"/>
              </a:ext>
            </a:extLst>
          </p:cNvPr>
          <p:cNvSpPr txBox="1"/>
          <p:nvPr/>
        </p:nvSpPr>
        <p:spPr>
          <a:xfrm>
            <a:off x="410073" y="533734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800" b="1" dirty="0">
                <a:solidFill>
                  <a:schemeClr val="accent2"/>
                </a:solidFill>
              </a:rPr>
              <a:t>Investigaciones de mercado</a:t>
            </a:r>
          </a:p>
        </p:txBody>
      </p:sp>
    </p:spTree>
    <p:extLst>
      <p:ext uri="{BB962C8B-B14F-4D97-AF65-F5344CB8AC3E}">
        <p14:creationId xmlns:p14="http://schemas.microsoft.com/office/powerpoint/2010/main" val="2666336153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"/>
          <p:cNvSpPr/>
          <p:nvPr/>
        </p:nvSpPr>
        <p:spPr>
          <a:xfrm>
            <a:off x="6858000" y="0"/>
            <a:ext cx="533399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3"/>
          <p:cNvSpPr txBox="1"/>
          <p:nvPr/>
        </p:nvSpPr>
        <p:spPr>
          <a:xfrm>
            <a:off x="6992679" y="994759"/>
            <a:ext cx="4395199" cy="301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dk1"/>
              </a:buClr>
              <a:buSzPts val="350"/>
            </a:pPr>
            <a:r>
              <a:rPr lang="es-E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Aparece ahora un nuevo subtítulo, dos vectores y cada uno con </a:t>
            </a:r>
            <a:r>
              <a:rPr lang="es-ES" dirty="0">
                <a:solidFill>
                  <a:schemeClr val="dk1"/>
                </a:solidFill>
              </a:rPr>
              <a:t>su texto propio. Los vectores están en constante movimiento. 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6877050" y="0"/>
            <a:ext cx="53149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Indicaciones para la producción</a:t>
            </a:r>
            <a:endParaRPr/>
          </a:p>
        </p:txBody>
      </p:sp>
      <p:sp>
        <p:nvSpPr>
          <p:cNvPr id="93" name="Google Shape;93;p3"/>
          <p:cNvSpPr/>
          <p:nvPr/>
        </p:nvSpPr>
        <p:spPr>
          <a:xfrm>
            <a:off x="0" y="4203521"/>
            <a:ext cx="6858000" cy="2654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"/>
          <p:cNvSpPr/>
          <p:nvPr/>
        </p:nvSpPr>
        <p:spPr>
          <a:xfrm>
            <a:off x="-19050" y="83127"/>
            <a:ext cx="6877050" cy="373345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"/>
          <p:cNvSpPr/>
          <p:nvPr/>
        </p:nvSpPr>
        <p:spPr>
          <a:xfrm>
            <a:off x="6857999" y="5174429"/>
            <a:ext cx="5333999" cy="167754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endParaRPr lang="es-ES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endParaRPr lang="es-ES"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endParaRPr lang="es-ES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chemeClr val="dk1"/>
              </a:buClr>
              <a:buSzPts val="300"/>
            </a:pPr>
            <a:r>
              <a:rPr lang="es-E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Referencias de las imágenes (enlace): </a:t>
            </a:r>
            <a:r>
              <a:rPr lang="es-ES" sz="1200" dirty="0">
                <a:solidFill>
                  <a:schemeClr val="dk1"/>
                </a:solidFill>
              </a:rPr>
              <a:t>https://</a:t>
            </a:r>
            <a:r>
              <a:rPr lang="es-ES" sz="1200" dirty="0" err="1">
                <a:solidFill>
                  <a:schemeClr val="dk1"/>
                </a:solidFill>
              </a:rPr>
              <a:t>www.freepik.es</a:t>
            </a:r>
            <a:r>
              <a:rPr lang="es-ES" sz="1200" dirty="0">
                <a:solidFill>
                  <a:schemeClr val="dk1"/>
                </a:solidFill>
              </a:rPr>
              <a:t>/vector-gratis/iconos-aplicaciones-moviles-simbolos-computadora-portatil-telefono-inteligente-ilustracion-aislada-plana_6871645.htm#query=</a:t>
            </a:r>
            <a:r>
              <a:rPr lang="es-ES" sz="1200" dirty="0" err="1">
                <a:solidFill>
                  <a:schemeClr val="dk1"/>
                </a:solidFill>
              </a:rPr>
              <a:t>mercadeo&amp;position</a:t>
            </a:r>
            <a:r>
              <a:rPr lang="es-ES" sz="1200" dirty="0">
                <a:solidFill>
                  <a:schemeClr val="dk1"/>
                </a:solidFill>
              </a:rPr>
              <a:t>=47&amp;from_view=</a:t>
            </a:r>
            <a:r>
              <a:rPr lang="es-ES" sz="1200" dirty="0" err="1">
                <a:solidFill>
                  <a:schemeClr val="dk1"/>
                </a:solidFill>
              </a:rPr>
              <a:t>search</a:t>
            </a:r>
            <a:endParaRPr lang="es-ES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3"/>
          <p:cNvSpPr/>
          <p:nvPr/>
        </p:nvSpPr>
        <p:spPr>
          <a:xfrm>
            <a:off x="0" y="3818394"/>
            <a:ext cx="6858000" cy="385128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s-E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Audio/ Narración </a:t>
            </a:r>
            <a:endParaRPr dirty="0"/>
          </a:p>
        </p:txBody>
      </p:sp>
      <p:grpSp>
        <p:nvGrpSpPr>
          <p:cNvPr id="98" name="Google Shape;98;p3"/>
          <p:cNvGrpSpPr/>
          <p:nvPr/>
        </p:nvGrpSpPr>
        <p:grpSpPr>
          <a:xfrm>
            <a:off x="-42401" y="-64613"/>
            <a:ext cx="6909926" cy="3859056"/>
            <a:chOff x="-42401" y="-24097"/>
            <a:chExt cx="6909926" cy="3859056"/>
          </a:xfrm>
        </p:grpSpPr>
        <p:pic>
          <p:nvPicPr>
            <p:cNvPr id="99" name="Google Shape;99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42401" y="-24097"/>
              <a:ext cx="6909926" cy="38590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Google Shape;100;p3"/>
            <p:cNvSpPr/>
            <p:nvPr/>
          </p:nvSpPr>
          <p:spPr>
            <a:xfrm>
              <a:off x="92278" y="37223"/>
              <a:ext cx="6677636" cy="3315531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42719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" name="Google Shape;94;p3">
            <a:extLst>
              <a:ext uri="{FF2B5EF4-FFF2-40B4-BE49-F238E27FC236}">
                <a16:creationId xmlns:a16="http://schemas.microsoft.com/office/drawing/2014/main" id="{33CEE0C6-A185-FE4A-BC5A-8C314B3BF5DD}"/>
              </a:ext>
            </a:extLst>
          </p:cNvPr>
          <p:cNvSpPr txBox="1"/>
          <p:nvPr/>
        </p:nvSpPr>
        <p:spPr>
          <a:xfrm>
            <a:off x="-19050" y="4422726"/>
            <a:ext cx="6457950" cy="1107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endParaRPr lang="es-ES" dirty="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rPr lang="es-ES" sz="14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Tiempo: 00:58 – 01:25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0B90D1-5DD6-A349-8D77-0ADE2878D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395" y="1824753"/>
            <a:ext cx="1998282" cy="14874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7C35739-3D7B-1140-98B5-749F11BF17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0372" b="73392"/>
          <a:stretch/>
        </p:blipFill>
        <p:spPr>
          <a:xfrm>
            <a:off x="340655" y="670828"/>
            <a:ext cx="2066732" cy="14910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E65567-2625-FF41-9C87-14B7ABD4C2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351" t="50423" r="47021" b="22969"/>
          <a:stretch/>
        </p:blipFill>
        <p:spPr>
          <a:xfrm>
            <a:off x="2487564" y="1529660"/>
            <a:ext cx="2066732" cy="14910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1063FB-ACAF-9C44-B606-4D6F3332B4F8}"/>
              </a:ext>
            </a:extLst>
          </p:cNvPr>
          <p:cNvSpPr txBox="1"/>
          <p:nvPr/>
        </p:nvSpPr>
        <p:spPr>
          <a:xfrm>
            <a:off x="2419062" y="1025228"/>
            <a:ext cx="2650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b="1" dirty="0"/>
              <a:t>Metodología cuantitativa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366E94-4E5E-A642-957D-4D297DF8E008}"/>
              </a:ext>
            </a:extLst>
          </p:cNvPr>
          <p:cNvSpPr txBox="1"/>
          <p:nvPr/>
        </p:nvSpPr>
        <p:spPr>
          <a:xfrm>
            <a:off x="314378" y="2503624"/>
            <a:ext cx="2456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_tradnl" sz="1600" b="1" dirty="0"/>
              <a:t>Metodología cualitativa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636FF5-7B91-1342-991B-DCF8FA7B5688}"/>
              </a:ext>
            </a:extLst>
          </p:cNvPr>
          <p:cNvSpPr txBox="1"/>
          <p:nvPr/>
        </p:nvSpPr>
        <p:spPr>
          <a:xfrm>
            <a:off x="335682" y="227626"/>
            <a:ext cx="472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800" b="1" dirty="0">
                <a:solidFill>
                  <a:schemeClr val="accent2"/>
                </a:solidFill>
              </a:rPr>
              <a:t>Metodologías y técnicas de investigación</a:t>
            </a:r>
          </a:p>
        </p:txBody>
      </p:sp>
    </p:spTree>
    <p:extLst>
      <p:ext uri="{BB962C8B-B14F-4D97-AF65-F5344CB8AC3E}">
        <p14:creationId xmlns:p14="http://schemas.microsoft.com/office/powerpoint/2010/main" val="893722302"/>
      </p:ext>
    </p:extLst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"/>
          <p:cNvSpPr/>
          <p:nvPr/>
        </p:nvSpPr>
        <p:spPr>
          <a:xfrm>
            <a:off x="6858000" y="0"/>
            <a:ext cx="533399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3"/>
          <p:cNvSpPr txBox="1"/>
          <p:nvPr/>
        </p:nvSpPr>
        <p:spPr>
          <a:xfrm>
            <a:off x="6992679" y="994759"/>
            <a:ext cx="4395199" cy="301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dk1"/>
              </a:buClr>
              <a:buSzPts val="350"/>
            </a:pPr>
            <a:r>
              <a:rPr lang="es-E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Luego, sale el subtítulo “Cliente” y un vector relacionado con lo que </a:t>
            </a:r>
            <a:r>
              <a:rPr lang="es-ES" dirty="0">
                <a:solidFill>
                  <a:schemeClr val="dk1"/>
                </a:solidFill>
              </a:rPr>
              <a:t>está exponiendo. El vector está en constante movimiento. 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6877050" y="0"/>
            <a:ext cx="53149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Indicaciones para la producción</a:t>
            </a:r>
            <a:endParaRPr/>
          </a:p>
        </p:txBody>
      </p:sp>
      <p:sp>
        <p:nvSpPr>
          <p:cNvPr id="93" name="Google Shape;93;p3"/>
          <p:cNvSpPr/>
          <p:nvPr/>
        </p:nvSpPr>
        <p:spPr>
          <a:xfrm>
            <a:off x="0" y="4203521"/>
            <a:ext cx="6858000" cy="2654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"/>
          <p:cNvSpPr/>
          <p:nvPr/>
        </p:nvSpPr>
        <p:spPr>
          <a:xfrm>
            <a:off x="-19050" y="83127"/>
            <a:ext cx="6877050" cy="373345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"/>
          <p:cNvSpPr/>
          <p:nvPr/>
        </p:nvSpPr>
        <p:spPr>
          <a:xfrm>
            <a:off x="6857999" y="5174429"/>
            <a:ext cx="5333999" cy="167754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endParaRPr lang="es-ES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endParaRPr lang="es-ES"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endParaRPr lang="es-ES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chemeClr val="dk1"/>
              </a:buClr>
              <a:buSzPts val="300"/>
            </a:pPr>
            <a:r>
              <a:rPr lang="es-E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Referencias de las imágenes (enlace): </a:t>
            </a:r>
            <a:r>
              <a:rPr lang="es-ES" sz="1200" dirty="0">
                <a:solidFill>
                  <a:schemeClr val="dk1"/>
                </a:solidFill>
              </a:rPr>
              <a:t>https://</a:t>
            </a:r>
            <a:r>
              <a:rPr lang="es-ES" sz="1200" dirty="0" err="1">
                <a:solidFill>
                  <a:schemeClr val="dk1"/>
                </a:solidFill>
              </a:rPr>
              <a:t>www.freepik.es</a:t>
            </a:r>
            <a:r>
              <a:rPr lang="es-ES" sz="1200" dirty="0">
                <a:solidFill>
                  <a:schemeClr val="dk1"/>
                </a:solidFill>
              </a:rPr>
              <a:t>/vector-gratis/ilustracion-concepto-abstracto-segmentacion-audiencia_11667653.htm#query=</a:t>
            </a:r>
            <a:r>
              <a:rPr lang="es-ES" sz="1200" dirty="0" err="1">
                <a:solidFill>
                  <a:schemeClr val="dk1"/>
                </a:solidFill>
              </a:rPr>
              <a:t>clientes&amp;position</a:t>
            </a:r>
            <a:r>
              <a:rPr lang="es-ES" sz="1200" dirty="0">
                <a:solidFill>
                  <a:schemeClr val="dk1"/>
                </a:solidFill>
              </a:rPr>
              <a:t>=4&amp;from_view=</a:t>
            </a:r>
            <a:r>
              <a:rPr lang="es-ES" sz="1200" dirty="0" err="1">
                <a:solidFill>
                  <a:schemeClr val="dk1"/>
                </a:solidFill>
              </a:rPr>
              <a:t>search</a:t>
            </a:r>
            <a:endParaRPr lang="es-ES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3"/>
          <p:cNvSpPr/>
          <p:nvPr/>
        </p:nvSpPr>
        <p:spPr>
          <a:xfrm>
            <a:off x="0" y="3818394"/>
            <a:ext cx="6858000" cy="385128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s-E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Audio/ Narración </a:t>
            </a:r>
            <a:endParaRPr dirty="0"/>
          </a:p>
        </p:txBody>
      </p:sp>
      <p:grpSp>
        <p:nvGrpSpPr>
          <p:cNvPr id="98" name="Google Shape;98;p3"/>
          <p:cNvGrpSpPr/>
          <p:nvPr/>
        </p:nvGrpSpPr>
        <p:grpSpPr>
          <a:xfrm>
            <a:off x="-42401" y="-64613"/>
            <a:ext cx="6909926" cy="3859056"/>
            <a:chOff x="-42401" y="-24097"/>
            <a:chExt cx="6909926" cy="3859056"/>
          </a:xfrm>
        </p:grpSpPr>
        <p:pic>
          <p:nvPicPr>
            <p:cNvPr id="99" name="Google Shape;99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42401" y="-24097"/>
              <a:ext cx="6909926" cy="38590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Google Shape;100;p3"/>
            <p:cNvSpPr/>
            <p:nvPr/>
          </p:nvSpPr>
          <p:spPr>
            <a:xfrm>
              <a:off x="92278" y="37223"/>
              <a:ext cx="6677636" cy="3315531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42719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" name="Google Shape;94;p3">
            <a:extLst>
              <a:ext uri="{FF2B5EF4-FFF2-40B4-BE49-F238E27FC236}">
                <a16:creationId xmlns:a16="http://schemas.microsoft.com/office/drawing/2014/main" id="{33CEE0C6-A185-FE4A-BC5A-8C314B3BF5DD}"/>
              </a:ext>
            </a:extLst>
          </p:cNvPr>
          <p:cNvSpPr txBox="1"/>
          <p:nvPr/>
        </p:nvSpPr>
        <p:spPr>
          <a:xfrm>
            <a:off x="-19050" y="4422726"/>
            <a:ext cx="6457950" cy="1107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endParaRPr lang="es-ES" dirty="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rPr lang="es-ES" sz="14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Tiempo: 01:25 – 1:42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0B90D1-5DD6-A349-8D77-0ADE2878D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395" y="1824753"/>
            <a:ext cx="1998282" cy="1487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1E006F-539C-D34C-8347-10E109F55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542" y="253174"/>
            <a:ext cx="3059063" cy="30590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B636FF5-7B91-1342-991B-DCF8FA7B5688}"/>
              </a:ext>
            </a:extLst>
          </p:cNvPr>
          <p:cNvSpPr txBox="1"/>
          <p:nvPr/>
        </p:nvSpPr>
        <p:spPr>
          <a:xfrm>
            <a:off x="561776" y="504382"/>
            <a:ext cx="12843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dirty="0">
                <a:solidFill>
                  <a:schemeClr val="accent2"/>
                </a:solidFill>
              </a:rPr>
              <a:t>Clientes</a:t>
            </a:r>
          </a:p>
        </p:txBody>
      </p:sp>
    </p:spTree>
    <p:extLst>
      <p:ext uri="{BB962C8B-B14F-4D97-AF65-F5344CB8AC3E}">
        <p14:creationId xmlns:p14="http://schemas.microsoft.com/office/powerpoint/2010/main" val="377728677"/>
      </p:ext>
    </p:extLst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"/>
          <p:cNvSpPr/>
          <p:nvPr/>
        </p:nvSpPr>
        <p:spPr>
          <a:xfrm>
            <a:off x="6858000" y="0"/>
            <a:ext cx="533399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3"/>
          <p:cNvSpPr txBox="1"/>
          <p:nvPr/>
        </p:nvSpPr>
        <p:spPr>
          <a:xfrm>
            <a:off x="6992679" y="994759"/>
            <a:ext cx="4395199" cy="301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dk1"/>
              </a:buClr>
              <a:buSzPts val="350"/>
            </a:pPr>
            <a:r>
              <a:rPr lang="es-E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Después aparece de nuevo un vector pero esta vez, haciendo referencia a las encuestas soportadas con herramientas informáticas. Los elementos </a:t>
            </a:r>
            <a:r>
              <a:rPr lang="es-ES" dirty="0">
                <a:solidFill>
                  <a:schemeClr val="dk1"/>
                </a:solidFill>
              </a:rPr>
              <a:t>en pantalla entran aleatoriamente y el vector está en constante movimiento. 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6877050" y="0"/>
            <a:ext cx="53149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Indicaciones para la producción</a:t>
            </a:r>
            <a:endParaRPr/>
          </a:p>
        </p:txBody>
      </p:sp>
      <p:sp>
        <p:nvSpPr>
          <p:cNvPr id="93" name="Google Shape;93;p3"/>
          <p:cNvSpPr/>
          <p:nvPr/>
        </p:nvSpPr>
        <p:spPr>
          <a:xfrm>
            <a:off x="0" y="4203521"/>
            <a:ext cx="6858000" cy="2654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"/>
          <p:cNvSpPr/>
          <p:nvPr/>
        </p:nvSpPr>
        <p:spPr>
          <a:xfrm>
            <a:off x="-19050" y="83127"/>
            <a:ext cx="6877050" cy="373345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"/>
          <p:cNvSpPr/>
          <p:nvPr/>
        </p:nvSpPr>
        <p:spPr>
          <a:xfrm>
            <a:off x="6867525" y="5174428"/>
            <a:ext cx="5333999" cy="167754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endParaRPr lang="es-ES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endParaRPr lang="es-ES"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endParaRPr lang="es-ES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chemeClr val="dk1"/>
              </a:buClr>
              <a:buSzPts val="300"/>
            </a:pPr>
            <a:r>
              <a:rPr lang="es-E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Referencias de las imágenes (enlace): </a:t>
            </a:r>
            <a:r>
              <a:rPr lang="es-ES" sz="1200" dirty="0">
                <a:solidFill>
                  <a:schemeClr val="dk1"/>
                </a:solidFill>
              </a:rPr>
              <a:t>https://</a:t>
            </a:r>
            <a:r>
              <a:rPr lang="es-ES" sz="1200" dirty="0" err="1">
                <a:solidFill>
                  <a:schemeClr val="dk1"/>
                </a:solidFill>
              </a:rPr>
              <a:t>www.freepik.es</a:t>
            </a:r>
            <a:r>
              <a:rPr lang="es-ES" sz="1200" dirty="0">
                <a:solidFill>
                  <a:schemeClr val="dk1"/>
                </a:solidFill>
              </a:rPr>
              <a:t>/vector-gratis/ilustracion-concepto-formularios_12445722.htm#query=</a:t>
            </a:r>
            <a:r>
              <a:rPr lang="es-ES" sz="1200" dirty="0" err="1">
                <a:solidFill>
                  <a:schemeClr val="dk1"/>
                </a:solidFill>
              </a:rPr>
              <a:t>cuestionario&amp;position</a:t>
            </a:r>
            <a:r>
              <a:rPr lang="es-ES" sz="1200" dirty="0">
                <a:solidFill>
                  <a:schemeClr val="dk1"/>
                </a:solidFill>
              </a:rPr>
              <a:t>=38&amp;from_view=</a:t>
            </a:r>
            <a:r>
              <a:rPr lang="es-ES" sz="1200" dirty="0" err="1">
                <a:solidFill>
                  <a:schemeClr val="dk1"/>
                </a:solidFill>
              </a:rPr>
              <a:t>search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3"/>
          <p:cNvSpPr/>
          <p:nvPr/>
        </p:nvSpPr>
        <p:spPr>
          <a:xfrm>
            <a:off x="0" y="3818394"/>
            <a:ext cx="6858000" cy="385128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s-E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Audio/ Narración </a:t>
            </a:r>
            <a:endParaRPr dirty="0"/>
          </a:p>
        </p:txBody>
      </p:sp>
      <p:grpSp>
        <p:nvGrpSpPr>
          <p:cNvPr id="98" name="Google Shape;98;p3"/>
          <p:cNvGrpSpPr/>
          <p:nvPr/>
        </p:nvGrpSpPr>
        <p:grpSpPr>
          <a:xfrm>
            <a:off x="-42401" y="-64613"/>
            <a:ext cx="6909926" cy="3859056"/>
            <a:chOff x="-42401" y="-24097"/>
            <a:chExt cx="6909926" cy="3859056"/>
          </a:xfrm>
        </p:grpSpPr>
        <p:pic>
          <p:nvPicPr>
            <p:cNvPr id="99" name="Google Shape;99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42401" y="-24097"/>
              <a:ext cx="6909926" cy="38590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Google Shape;100;p3"/>
            <p:cNvSpPr/>
            <p:nvPr/>
          </p:nvSpPr>
          <p:spPr>
            <a:xfrm>
              <a:off x="92278" y="37223"/>
              <a:ext cx="6677636" cy="3315531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42719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" name="Google Shape;94;p3">
            <a:extLst>
              <a:ext uri="{FF2B5EF4-FFF2-40B4-BE49-F238E27FC236}">
                <a16:creationId xmlns:a16="http://schemas.microsoft.com/office/drawing/2014/main" id="{33CEE0C6-A185-FE4A-BC5A-8C314B3BF5DD}"/>
              </a:ext>
            </a:extLst>
          </p:cNvPr>
          <p:cNvSpPr txBox="1"/>
          <p:nvPr/>
        </p:nvSpPr>
        <p:spPr>
          <a:xfrm>
            <a:off x="346710" y="4387604"/>
            <a:ext cx="5150448" cy="1107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endParaRPr lang="es-ES" dirty="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rPr lang="es-ES" sz="14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Tiempo: 01:42 – 2:23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0B90D1-5DD6-A349-8D77-0ADE2878D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395" y="1824753"/>
            <a:ext cx="1998282" cy="14874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F6D90D-EEA7-E949-9922-9DBAC077C7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187"/>
          <a:stretch/>
        </p:blipFill>
        <p:spPr>
          <a:xfrm>
            <a:off x="985680" y="570457"/>
            <a:ext cx="3072655" cy="26367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B636FF5-7B91-1342-991B-DCF8FA7B5688}"/>
              </a:ext>
            </a:extLst>
          </p:cNvPr>
          <p:cNvSpPr txBox="1"/>
          <p:nvPr/>
        </p:nvSpPr>
        <p:spPr>
          <a:xfrm>
            <a:off x="536322" y="371474"/>
            <a:ext cx="59025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dirty="0">
                <a:solidFill>
                  <a:schemeClr val="accent2"/>
                </a:solidFill>
              </a:rPr>
              <a:t>Ofimática en la investigación de mercados</a:t>
            </a:r>
          </a:p>
        </p:txBody>
      </p:sp>
    </p:spTree>
    <p:extLst>
      <p:ext uri="{BB962C8B-B14F-4D97-AF65-F5344CB8AC3E}">
        <p14:creationId xmlns:p14="http://schemas.microsoft.com/office/powerpoint/2010/main" val="1600997756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"/>
          <p:cNvSpPr/>
          <p:nvPr/>
        </p:nvSpPr>
        <p:spPr>
          <a:xfrm>
            <a:off x="6858000" y="0"/>
            <a:ext cx="533399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3"/>
          <p:cNvSpPr txBox="1"/>
          <p:nvPr/>
        </p:nvSpPr>
        <p:spPr>
          <a:xfrm>
            <a:off x="6992679" y="994759"/>
            <a:ext cx="4395199" cy="301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rPr lang="es-E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Finalmente, de ser posible, el video cierra con la imagen de la experta ocupando un mayor espacio en pantalla y con el texto del título del componente y su vector complementario (ver </a:t>
            </a:r>
            <a:r>
              <a:rPr lang="es-ES" sz="1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slide</a:t>
            </a:r>
            <a:r>
              <a:rPr lang="es-E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endParaRPr lang="es-ES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rPr lang="es-ES" sz="1400" b="0" i="1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Fade</a:t>
            </a:r>
            <a:r>
              <a:rPr lang="es-ES" sz="14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400" b="0" i="1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</a:t>
            </a:r>
            <a:r>
              <a:rPr lang="es-ES" sz="1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 </a:t>
            </a:r>
            <a:endParaRPr sz="1400" b="0" i="1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6877050" y="0"/>
            <a:ext cx="53149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Indicaciones para la producción</a:t>
            </a:r>
            <a:endParaRPr/>
          </a:p>
        </p:txBody>
      </p:sp>
      <p:sp>
        <p:nvSpPr>
          <p:cNvPr id="93" name="Google Shape;93;p3"/>
          <p:cNvSpPr/>
          <p:nvPr/>
        </p:nvSpPr>
        <p:spPr>
          <a:xfrm>
            <a:off x="0" y="4203521"/>
            <a:ext cx="6858000" cy="2654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"/>
          <p:cNvSpPr/>
          <p:nvPr/>
        </p:nvSpPr>
        <p:spPr>
          <a:xfrm>
            <a:off x="-19050" y="83127"/>
            <a:ext cx="6877050" cy="373345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"/>
          <p:cNvSpPr/>
          <p:nvPr/>
        </p:nvSpPr>
        <p:spPr>
          <a:xfrm>
            <a:off x="6867525" y="5174428"/>
            <a:ext cx="5333999" cy="167754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endParaRPr lang="es-ES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endParaRPr lang="es-ES"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endParaRPr lang="es-ES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chemeClr val="dk1"/>
              </a:buClr>
              <a:buSzPts val="300"/>
            </a:pPr>
            <a:r>
              <a:rPr lang="es-E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Referencias de las imágenes (enlace): </a:t>
            </a:r>
            <a:r>
              <a:rPr lang="es-ES" sz="1200" dirty="0">
                <a:solidFill>
                  <a:schemeClr val="dk1"/>
                </a:solidFill>
              </a:rPr>
              <a:t>https://</a:t>
            </a:r>
            <a:r>
              <a:rPr lang="es-ES" sz="1200" dirty="0" err="1">
                <a:solidFill>
                  <a:schemeClr val="dk1"/>
                </a:solidFill>
              </a:rPr>
              <a:t>www.freepik.es</a:t>
            </a:r>
            <a:r>
              <a:rPr lang="es-ES" sz="1200" dirty="0">
                <a:solidFill>
                  <a:schemeClr val="dk1"/>
                </a:solidFill>
              </a:rPr>
              <a:t>/vector-gratis/ilustracion-concepto-formularios_12445722.htm#query=</a:t>
            </a:r>
            <a:r>
              <a:rPr lang="es-ES" sz="1200" dirty="0" err="1">
                <a:solidFill>
                  <a:schemeClr val="dk1"/>
                </a:solidFill>
              </a:rPr>
              <a:t>cuestionario&amp;position</a:t>
            </a:r>
            <a:r>
              <a:rPr lang="es-ES" sz="1200" dirty="0">
                <a:solidFill>
                  <a:schemeClr val="dk1"/>
                </a:solidFill>
              </a:rPr>
              <a:t>=38&amp;from_view=</a:t>
            </a:r>
            <a:r>
              <a:rPr lang="es-ES" sz="1200" dirty="0" err="1">
                <a:solidFill>
                  <a:schemeClr val="dk1"/>
                </a:solidFill>
              </a:rPr>
              <a:t>search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3"/>
          <p:cNvSpPr/>
          <p:nvPr/>
        </p:nvSpPr>
        <p:spPr>
          <a:xfrm>
            <a:off x="0" y="3818394"/>
            <a:ext cx="6858000" cy="385128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s-E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Audio/ Narración </a:t>
            </a:r>
            <a:endParaRPr dirty="0"/>
          </a:p>
        </p:txBody>
      </p:sp>
      <p:grpSp>
        <p:nvGrpSpPr>
          <p:cNvPr id="98" name="Google Shape;98;p3"/>
          <p:cNvGrpSpPr/>
          <p:nvPr/>
        </p:nvGrpSpPr>
        <p:grpSpPr>
          <a:xfrm>
            <a:off x="-42401" y="-64613"/>
            <a:ext cx="6909926" cy="3859056"/>
            <a:chOff x="-42401" y="-24097"/>
            <a:chExt cx="6909926" cy="3859056"/>
          </a:xfrm>
        </p:grpSpPr>
        <p:pic>
          <p:nvPicPr>
            <p:cNvPr id="99" name="Google Shape;99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42401" y="-24097"/>
              <a:ext cx="6909926" cy="38590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Google Shape;100;p3"/>
            <p:cNvSpPr/>
            <p:nvPr/>
          </p:nvSpPr>
          <p:spPr>
            <a:xfrm>
              <a:off x="92278" y="37223"/>
              <a:ext cx="6677636" cy="3315531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42719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" name="Google Shape;94;p3">
            <a:extLst>
              <a:ext uri="{FF2B5EF4-FFF2-40B4-BE49-F238E27FC236}">
                <a16:creationId xmlns:a16="http://schemas.microsoft.com/office/drawing/2014/main" id="{33CEE0C6-A185-FE4A-BC5A-8C314B3BF5DD}"/>
              </a:ext>
            </a:extLst>
          </p:cNvPr>
          <p:cNvSpPr txBox="1"/>
          <p:nvPr/>
        </p:nvSpPr>
        <p:spPr>
          <a:xfrm>
            <a:off x="346710" y="4387604"/>
            <a:ext cx="5150448" cy="1107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endParaRPr lang="es-ES" dirty="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rPr lang="es-ES" sz="14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Tiempo: 02:25 – 2:40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2ED8CE-BDFC-0642-BF27-1D7FB5F2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528" y="81310"/>
            <a:ext cx="4655032" cy="3153898"/>
          </a:xfrm>
          <a:prstGeom prst="rect">
            <a:avLst/>
          </a:prstGeom>
        </p:spPr>
      </p:pic>
      <p:pic>
        <p:nvPicPr>
          <p:cNvPr id="18" name="Imagen 3">
            <a:extLst>
              <a:ext uri="{FF2B5EF4-FFF2-40B4-BE49-F238E27FC236}">
                <a16:creationId xmlns:a16="http://schemas.microsoft.com/office/drawing/2014/main" id="{48CF393B-3D88-0E4C-BBFD-78AD4B2A25E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4475" y="1410022"/>
            <a:ext cx="1591944" cy="1513628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45CB6B7-029F-9646-B919-BD0CE63EB837}"/>
              </a:ext>
            </a:extLst>
          </p:cNvPr>
          <p:cNvSpPr/>
          <p:nvPr/>
        </p:nvSpPr>
        <p:spPr>
          <a:xfrm>
            <a:off x="521821" y="640816"/>
            <a:ext cx="33186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chemeClr val="tx1"/>
                </a:solidFill>
              </a:rPr>
              <a:t>Estructura</a:t>
            </a:r>
            <a:r>
              <a:rPr lang="es-ES" sz="2000" b="1" dirty="0">
                <a:solidFill>
                  <a:schemeClr val="bg1"/>
                </a:solidFill>
              </a:rPr>
              <a:t>ción y </a:t>
            </a:r>
            <a:r>
              <a:rPr lang="es-ES" sz="2000" b="1" dirty="0">
                <a:solidFill>
                  <a:schemeClr val="tx1"/>
                </a:solidFill>
              </a:rPr>
              <a:t>realización </a:t>
            </a:r>
            <a:r>
              <a:rPr lang="es-ES" sz="2000" b="1" dirty="0">
                <a:solidFill>
                  <a:schemeClr val="bg1"/>
                </a:solidFill>
              </a:rPr>
              <a:t>de encuestas</a:t>
            </a:r>
            <a:endParaRPr lang="es-ES_tradnl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900079"/>
      </p:ext>
    </p:extLst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648</Words>
  <Application>Microsoft Office PowerPoint</Application>
  <PresentationFormat>Panorámica</PresentationFormat>
  <Paragraphs>81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1" baseType="lpstr"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CARO JARAMILLO ROJAS</dc:creator>
  <cp:lastModifiedBy>JGOA</cp:lastModifiedBy>
  <cp:revision>15</cp:revision>
  <dcterms:modified xsi:type="dcterms:W3CDTF">2022-08-06T22:48:14Z</dcterms:modified>
</cp:coreProperties>
</file>